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58" r:id="rId4"/>
    <p:sldId id="260" r:id="rId5"/>
    <p:sldId id="261" r:id="rId6"/>
    <p:sldId id="275" r:id="rId7"/>
    <p:sldId id="263" r:id="rId8"/>
    <p:sldId id="266" r:id="rId9"/>
    <p:sldId id="267" r:id="rId10"/>
    <p:sldId id="274" r:id="rId11"/>
    <p:sldId id="268" r:id="rId12"/>
    <p:sldId id="269" r:id="rId13"/>
    <p:sldId id="270" r:id="rId14"/>
    <p:sldId id="271" r:id="rId15"/>
    <p:sldId id="272" r:id="rId16"/>
    <p:sldId id="273" r:id="rId17"/>
    <p:sldId id="264" r:id="rId18"/>
    <p:sldId id="26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444" autoAdjust="0"/>
  </p:normalViewPr>
  <p:slideViewPr>
    <p:cSldViewPr snapToGrid="0">
      <p:cViewPr varScale="1">
        <p:scale>
          <a:sx n="73" d="100"/>
          <a:sy n="73" d="100"/>
        </p:scale>
        <p:origin x="1070" y="62"/>
      </p:cViewPr>
      <p:guideLst/>
    </p:cSldViewPr>
  </p:slideViewPr>
  <p:notesTextViewPr>
    <p:cViewPr>
      <p:scale>
        <a:sx n="1" d="1"/>
        <a:sy n="1" d="1"/>
      </p:scale>
      <p:origin x="0" y="0"/>
    </p:cViewPr>
  </p:notesTextViewPr>
  <p:notesViewPr>
    <p:cSldViewPr snapToGrid="0">
      <p:cViewPr varScale="1">
        <p:scale>
          <a:sx n="21" d="100"/>
          <a:sy n="21"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9F804-796B-4C4D-A309-1E03D00B3399}" type="datetimeFigureOut">
              <a:rPr lang="en-US" smtClean="0"/>
              <a:t>9/28/2025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DA343-8F01-4058-9F86-170CD99E1BB9}" type="slidenum">
              <a:rPr lang="en-US" smtClean="0"/>
              <a:t>‹#›</a:t>
            </a:fld>
            <a:endParaRPr lang="en-US"/>
          </a:p>
        </p:txBody>
      </p:sp>
    </p:spTree>
    <p:extLst>
      <p:ext uri="{BB962C8B-B14F-4D97-AF65-F5344CB8AC3E}">
        <p14:creationId xmlns:p14="http://schemas.microsoft.com/office/powerpoint/2010/main" val="419245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forms/d/e/1FAIpQLSe7wVPLZae9CxXwBIE__nlPzYgFCibNW5UOfJydwhFqRFyqeg/viewform?usp=sf_lin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1" kern="1200" dirty="0">
                <a:solidFill>
                  <a:schemeClr val="tx1"/>
                </a:solidFill>
                <a:effectLst/>
                <a:latin typeface="+mn-lt"/>
                <a:ea typeface="+mn-ea"/>
                <a:cs typeface="+mn-cs"/>
              </a:rPr>
              <a:t>NOTE FOR DNR STAFF:</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Use this statement for course registration, course materials, or exam-preparation materials for DNR licenses and certifications </a:t>
            </a:r>
            <a:r>
              <a:rPr lang="en-US" sz="1200" b="0" i="0" u="sng" kern="1200" dirty="0">
                <a:solidFill>
                  <a:schemeClr val="tx1"/>
                </a:solidFill>
                <a:effectLst/>
                <a:latin typeface="+mn-lt"/>
                <a:ea typeface="+mn-ea"/>
                <a:cs typeface="+mn-cs"/>
              </a:rPr>
              <a:t>related to programs with </a:t>
            </a:r>
            <a:r>
              <a:rPr lang="en-US" sz="1200" b="1" i="0" u="sng" kern="1200" dirty="0">
                <a:solidFill>
                  <a:schemeClr val="tx1"/>
                </a:solidFill>
                <a:effectLst/>
                <a:latin typeface="+mn-lt"/>
                <a:ea typeface="+mn-ea"/>
                <a:cs typeface="+mn-cs"/>
              </a:rPr>
              <a:t>no </a:t>
            </a:r>
            <a:r>
              <a:rPr lang="en-US" sz="1200" b="0" i="0" u="sng" kern="1200" dirty="0">
                <a:solidFill>
                  <a:schemeClr val="tx1"/>
                </a:solidFill>
                <a:effectLst/>
                <a:latin typeface="+mn-lt"/>
                <a:ea typeface="+mn-ea"/>
                <a:cs typeface="+mn-cs"/>
              </a:rPr>
              <a:t>U.S. Fish &amp; Wildlife Service funding (e.g. entirely state funding or other federal funding).</a:t>
            </a:r>
            <a:r>
              <a:rPr lang="en-US" sz="1200" b="0" i="0" kern="1200" dirty="0">
                <a:solidFill>
                  <a:schemeClr val="tx1"/>
                </a:solidFill>
                <a:effectLst/>
                <a:latin typeface="+mn-lt"/>
                <a:ea typeface="+mn-ea"/>
                <a:cs typeface="+mn-cs"/>
              </a:rPr>
              <a:t> The statement should also be used in presentations provided for continuing education credit. Other uses of the statement are optional. </a:t>
            </a:r>
          </a:p>
          <a:p>
            <a:pPr rtl="0" fontAlgn="base"/>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DNR is legally required to include a nondiscrimination statement in materials and publications related to educational programs and activities. You may format the statement as needed but communicate with DNR’s external civil rights coordinator, Rachel Zander, regarding text changes or with questions.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Please log all uses of this statement in this </a:t>
            </a:r>
            <a:r>
              <a:rPr lang="en-US" sz="1200" b="0" i="0" kern="1200" dirty="0">
                <a:solidFill>
                  <a:schemeClr val="tx1"/>
                </a:solidFill>
                <a:effectLst/>
                <a:latin typeface="+mn-lt"/>
                <a:ea typeface="+mn-ea"/>
                <a:cs typeface="+mn-cs"/>
                <a:hlinkClick r:id="rId3"/>
              </a:rPr>
              <a:t>tracking form</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641DA343-8F01-4058-9F86-170CD99E1BB9}" type="slidenum">
              <a:rPr lang="en-US" smtClean="0"/>
              <a:t>2</a:t>
            </a:fld>
            <a:endParaRPr lang="en-US"/>
          </a:p>
        </p:txBody>
      </p:sp>
    </p:spTree>
    <p:extLst>
      <p:ext uri="{BB962C8B-B14F-4D97-AF65-F5344CB8AC3E}">
        <p14:creationId xmlns:p14="http://schemas.microsoft.com/office/powerpoint/2010/main" val="51477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DA343-8F01-4058-9F86-170CD99E1BB9}" type="slidenum">
              <a:rPr lang="en-US" smtClean="0"/>
              <a:t>15</a:t>
            </a:fld>
            <a:endParaRPr lang="en-US"/>
          </a:p>
        </p:txBody>
      </p:sp>
    </p:spTree>
    <p:extLst>
      <p:ext uri="{BB962C8B-B14F-4D97-AF65-F5344CB8AC3E}">
        <p14:creationId xmlns:p14="http://schemas.microsoft.com/office/powerpoint/2010/main" val="292297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DA343-8F01-4058-9F86-170CD99E1BB9}" type="slidenum">
              <a:rPr lang="en-US" smtClean="0"/>
              <a:t>16</a:t>
            </a:fld>
            <a:endParaRPr lang="en-US"/>
          </a:p>
        </p:txBody>
      </p:sp>
    </p:spTree>
    <p:extLst>
      <p:ext uri="{BB962C8B-B14F-4D97-AF65-F5344CB8AC3E}">
        <p14:creationId xmlns:p14="http://schemas.microsoft.com/office/powerpoint/2010/main" val="382940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Thanks for meeting with us last week to continue our discussion on this topic. As we mentioned, we have had ongoing internal DNR discussions regarding groundwater separation and groundwater underdrains. Specifically, we are working on the technical framework to allow landfills to make a request to not require the groundwater separation in new cells or to shut off existing underdrains. When the current Chapter 113 rules were written, we knew that we could not eliminate the separation requirement completely, as some conditions and situations necessitate groundwater underdrains. However, we added language that allowed for lesser or no separation if the conditions and situations warranted it. And there have been a few landfills that have requested this in various forms. </a:t>
            </a:r>
          </a:p>
          <a:p>
            <a:r>
              <a:rPr lang="en-US" sz="1200" b="0" i="0" kern="1200" dirty="0" smtClean="0">
                <a:solidFill>
                  <a:schemeClr val="tx1"/>
                </a:solidFill>
                <a:effectLst/>
                <a:latin typeface="+mn-lt"/>
                <a:ea typeface="+mn-ea"/>
                <a:cs typeface="+mn-cs"/>
              </a:rPr>
              <a:t>Further, with up to 18 years of data, with maybe one exception, groundwater impact at MSW landfills is associated with unlined areas or sometimes clay-lined cells. At this point, we believe this allowance will be on a case-by-case basis. And, for situations that still need to manage groundwater during construction and to prevent uplift of the liner until sufficient ballast (waste) is in place, dewatering systems may be required. Nonetheless, this has the potential for substantial cost savings to landfills.</a:t>
            </a:r>
          </a:p>
          <a:p>
            <a:r>
              <a:rPr lang="en-US" sz="1200" b="0" i="0" kern="1200" dirty="0" smtClean="0">
                <a:solidFill>
                  <a:schemeClr val="tx1"/>
                </a:solidFill>
                <a:effectLst/>
                <a:latin typeface="+mn-lt"/>
                <a:ea typeface="+mn-ea"/>
                <a:cs typeface="+mn-cs"/>
              </a:rPr>
              <a:t>We are planning to finalize the guidance yet this fall, and encourage you to consider shutting down your underdrains as an option. It should be noted that if a landfill successfully demonstrates that their hydrologic setting does not necessitate groundwater separation but still need to manage groundwater during construction, that a facility will need to work with the DNR’s NPDES Section to determine the applicable permit.</a:t>
            </a:r>
          </a:p>
          <a:p>
            <a:r>
              <a:rPr lang="en-US" sz="1200" b="0" i="0" kern="1200" dirty="0" smtClean="0">
                <a:solidFill>
                  <a:schemeClr val="tx1"/>
                </a:solidFill>
                <a:effectLst/>
                <a:latin typeface="+mn-lt"/>
                <a:ea typeface="+mn-ea"/>
                <a:cs typeface="+mn-cs"/>
              </a:rPr>
              <a:t>As to the current operations at Dickinson, the Solid Waste and Contaminated Sites Section has determined that the underdrains (i.e. holding pond) shall continue to be monitored semi-annually as we can't ignore our landfill rules for determining contamination. Therefore, you will need to:</a:t>
            </a:r>
          </a:p>
          <a:p>
            <a:r>
              <a:rPr lang="en-US" sz="1200" b="0" i="0" kern="1200" dirty="0" smtClean="0">
                <a:solidFill>
                  <a:schemeClr val="tx1"/>
                </a:solidFill>
                <a:effectLst/>
                <a:latin typeface="+mn-lt"/>
                <a:ea typeface="+mn-ea"/>
                <a:cs typeface="+mn-cs"/>
              </a:rPr>
              <a:t>1) Continue to sample the holding pond semi-annually for Appendix I parameters and statistically evaluate for the presence of Statistically Significant Increases (SSIs) over background.</a:t>
            </a:r>
          </a:p>
          <a:p>
            <a:r>
              <a:rPr lang="en-US" sz="1200" b="0" i="0" kern="1200" dirty="0" smtClean="0">
                <a:solidFill>
                  <a:schemeClr val="tx1"/>
                </a:solidFill>
                <a:effectLst/>
                <a:latin typeface="+mn-lt"/>
                <a:ea typeface="+mn-ea"/>
                <a:cs typeface="+mn-cs"/>
              </a:rPr>
              <a:t>2) If an SSI is present, the discharge must be collected and treated as leachate. The facility will need to work with the DNR's NPDES Section or a city sewage treatment plant to determine disposal options.</a:t>
            </a:r>
          </a:p>
        </p:txBody>
      </p:sp>
      <p:sp>
        <p:nvSpPr>
          <p:cNvPr id="4" name="Slide Number Placeholder 3"/>
          <p:cNvSpPr>
            <a:spLocks noGrp="1"/>
          </p:cNvSpPr>
          <p:nvPr>
            <p:ph type="sldNum" sz="quarter" idx="10"/>
          </p:nvPr>
        </p:nvSpPr>
        <p:spPr/>
        <p:txBody>
          <a:bodyPr/>
          <a:lstStyle/>
          <a:p>
            <a:fld id="{641DA343-8F01-4058-9F86-170CD99E1BB9}" type="slidenum">
              <a:rPr lang="en-US" smtClean="0"/>
              <a:t>17</a:t>
            </a:fld>
            <a:endParaRPr lang="en-US"/>
          </a:p>
        </p:txBody>
      </p:sp>
    </p:spTree>
    <p:extLst>
      <p:ext uri="{BB962C8B-B14F-4D97-AF65-F5344CB8AC3E}">
        <p14:creationId xmlns:p14="http://schemas.microsoft.com/office/powerpoint/2010/main" val="273323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DA343-8F01-4058-9F86-170CD99E1BB9}" type="slidenum">
              <a:rPr lang="en-US" smtClean="0"/>
              <a:t>7</a:t>
            </a:fld>
            <a:endParaRPr lang="en-US"/>
          </a:p>
        </p:txBody>
      </p:sp>
    </p:spTree>
    <p:extLst>
      <p:ext uri="{BB962C8B-B14F-4D97-AF65-F5344CB8AC3E}">
        <p14:creationId xmlns:p14="http://schemas.microsoft.com/office/powerpoint/2010/main" val="387996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DA343-8F01-4058-9F86-170CD99E1BB9}" type="slidenum">
              <a:rPr lang="en-US" smtClean="0"/>
              <a:t>8</a:t>
            </a:fld>
            <a:endParaRPr lang="en-US"/>
          </a:p>
        </p:txBody>
      </p:sp>
    </p:spTree>
    <p:extLst>
      <p:ext uri="{BB962C8B-B14F-4D97-AF65-F5344CB8AC3E}">
        <p14:creationId xmlns:p14="http://schemas.microsoft.com/office/powerpoint/2010/main" val="158027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DA343-8F01-4058-9F86-170CD99E1BB9}" type="slidenum">
              <a:rPr lang="en-US" smtClean="0"/>
              <a:t>9</a:t>
            </a:fld>
            <a:endParaRPr lang="en-US"/>
          </a:p>
        </p:txBody>
      </p:sp>
    </p:spTree>
    <p:extLst>
      <p:ext uri="{BB962C8B-B14F-4D97-AF65-F5344CB8AC3E}">
        <p14:creationId xmlns:p14="http://schemas.microsoft.com/office/powerpoint/2010/main" val="348819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DA343-8F01-4058-9F86-170CD99E1BB9}" type="slidenum">
              <a:rPr lang="en-US" smtClean="0"/>
              <a:t>10</a:t>
            </a:fld>
            <a:endParaRPr lang="en-US"/>
          </a:p>
        </p:txBody>
      </p:sp>
    </p:spTree>
    <p:extLst>
      <p:ext uri="{BB962C8B-B14F-4D97-AF65-F5344CB8AC3E}">
        <p14:creationId xmlns:p14="http://schemas.microsoft.com/office/powerpoint/2010/main" val="272905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DA343-8F01-4058-9F86-170CD99E1BB9}" type="slidenum">
              <a:rPr lang="en-US" smtClean="0"/>
              <a:t>11</a:t>
            </a:fld>
            <a:endParaRPr lang="en-US"/>
          </a:p>
        </p:txBody>
      </p:sp>
    </p:spTree>
    <p:extLst>
      <p:ext uri="{BB962C8B-B14F-4D97-AF65-F5344CB8AC3E}">
        <p14:creationId xmlns:p14="http://schemas.microsoft.com/office/powerpoint/2010/main" val="32210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DA343-8F01-4058-9F86-170CD99E1BB9}" type="slidenum">
              <a:rPr lang="en-US" smtClean="0"/>
              <a:t>12</a:t>
            </a:fld>
            <a:endParaRPr lang="en-US"/>
          </a:p>
        </p:txBody>
      </p:sp>
    </p:spTree>
    <p:extLst>
      <p:ext uri="{BB962C8B-B14F-4D97-AF65-F5344CB8AC3E}">
        <p14:creationId xmlns:p14="http://schemas.microsoft.com/office/powerpoint/2010/main" val="61397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DA343-8F01-4058-9F86-170CD99E1BB9}" type="slidenum">
              <a:rPr lang="en-US" smtClean="0"/>
              <a:t>13</a:t>
            </a:fld>
            <a:endParaRPr lang="en-US"/>
          </a:p>
        </p:txBody>
      </p:sp>
    </p:spTree>
    <p:extLst>
      <p:ext uri="{BB962C8B-B14F-4D97-AF65-F5344CB8AC3E}">
        <p14:creationId xmlns:p14="http://schemas.microsoft.com/office/powerpoint/2010/main" val="241402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DA343-8F01-4058-9F86-170CD99E1BB9}" type="slidenum">
              <a:rPr lang="en-US" smtClean="0"/>
              <a:t>14</a:t>
            </a:fld>
            <a:endParaRPr lang="en-US"/>
          </a:p>
        </p:txBody>
      </p:sp>
    </p:spTree>
    <p:extLst>
      <p:ext uri="{BB962C8B-B14F-4D97-AF65-F5344CB8AC3E}">
        <p14:creationId xmlns:p14="http://schemas.microsoft.com/office/powerpoint/2010/main" val="425740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549C-0D1F-489F-94AF-93FDB023FDB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C3737F9-1F5F-49D0-A176-D0DB77309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7B369-5426-4F73-9570-BCF461DFC421}"/>
              </a:ext>
            </a:extLst>
          </p:cNvPr>
          <p:cNvSpPr>
            <a:spLocks noGrp="1"/>
          </p:cNvSpPr>
          <p:nvPr>
            <p:ph type="dt" sz="half" idx="10"/>
          </p:nvPr>
        </p:nvSpPr>
        <p:spPr/>
        <p:txBody>
          <a:bodyPr/>
          <a:lstStyle/>
          <a:p>
            <a:fld id="{3CE1F714-0363-47B3-B246-D34C67808DBA}" type="datetimeFigureOut">
              <a:rPr lang="en-US" smtClean="0"/>
              <a:t>9/28/2025</a:t>
            </a:fld>
            <a:endParaRPr lang="en-US"/>
          </a:p>
        </p:txBody>
      </p:sp>
    </p:spTree>
    <p:extLst>
      <p:ext uri="{BB962C8B-B14F-4D97-AF65-F5344CB8AC3E}">
        <p14:creationId xmlns:p14="http://schemas.microsoft.com/office/powerpoint/2010/main" val="272444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E8D8-8089-4954-8E7F-2BB9475587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B56BF0-19BB-4DD0-A2B4-D90ADBC08D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08918-050A-40A8-94D1-1E514085C9EE}"/>
              </a:ext>
            </a:extLst>
          </p:cNvPr>
          <p:cNvSpPr>
            <a:spLocks noGrp="1"/>
          </p:cNvSpPr>
          <p:nvPr>
            <p:ph type="dt" sz="half" idx="10"/>
          </p:nvPr>
        </p:nvSpPr>
        <p:spPr/>
        <p:txBody>
          <a:bodyPr/>
          <a:lstStyle/>
          <a:p>
            <a:fld id="{3CE1F714-0363-47B3-B246-D34C67808DBA}" type="datetimeFigureOut">
              <a:rPr lang="en-US" smtClean="0"/>
              <a:t>9/28/2025</a:t>
            </a:fld>
            <a:endParaRPr lang="en-US"/>
          </a:p>
        </p:txBody>
      </p:sp>
      <p:sp>
        <p:nvSpPr>
          <p:cNvPr id="5" name="Footer Placeholder 4">
            <a:extLst>
              <a:ext uri="{FF2B5EF4-FFF2-40B4-BE49-F238E27FC236}">
                <a16:creationId xmlns:a16="http://schemas.microsoft.com/office/drawing/2014/main" id="{65D47524-355D-4C9E-B3AD-E4BCE5966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E0736-6A3F-477B-B0E4-2E04182AB386}"/>
              </a:ext>
            </a:extLst>
          </p:cNvPr>
          <p:cNvSpPr>
            <a:spLocks noGrp="1"/>
          </p:cNvSpPr>
          <p:nvPr>
            <p:ph type="sldNum" sz="quarter" idx="12"/>
          </p:nvPr>
        </p:nvSpPr>
        <p:spPr/>
        <p:txBody>
          <a:bodyPr/>
          <a:lstStyle/>
          <a:p>
            <a:fld id="{4884F55A-D326-48A8-ACAF-8857A182F97D}" type="slidenum">
              <a:rPr lang="en-US" smtClean="0"/>
              <a:t>‹#›</a:t>
            </a:fld>
            <a:endParaRPr lang="en-US"/>
          </a:p>
        </p:txBody>
      </p:sp>
    </p:spTree>
    <p:extLst>
      <p:ext uri="{BB962C8B-B14F-4D97-AF65-F5344CB8AC3E}">
        <p14:creationId xmlns:p14="http://schemas.microsoft.com/office/powerpoint/2010/main" val="98502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B3BFB9-B062-4434-9387-CE834396EE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29A2D-076F-4DA1-A98D-821E6BDB43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D455B-F940-4911-8472-3C4B482C9E32}"/>
              </a:ext>
            </a:extLst>
          </p:cNvPr>
          <p:cNvSpPr>
            <a:spLocks noGrp="1"/>
          </p:cNvSpPr>
          <p:nvPr>
            <p:ph type="dt" sz="half" idx="10"/>
          </p:nvPr>
        </p:nvSpPr>
        <p:spPr/>
        <p:txBody>
          <a:bodyPr/>
          <a:lstStyle/>
          <a:p>
            <a:fld id="{3CE1F714-0363-47B3-B246-D34C67808DBA}" type="datetimeFigureOut">
              <a:rPr lang="en-US" smtClean="0"/>
              <a:t>9/28/2025</a:t>
            </a:fld>
            <a:endParaRPr lang="en-US"/>
          </a:p>
        </p:txBody>
      </p:sp>
      <p:sp>
        <p:nvSpPr>
          <p:cNvPr id="5" name="Footer Placeholder 4">
            <a:extLst>
              <a:ext uri="{FF2B5EF4-FFF2-40B4-BE49-F238E27FC236}">
                <a16:creationId xmlns:a16="http://schemas.microsoft.com/office/drawing/2014/main" id="{9C74CA23-9776-48F0-8E90-1FE49148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F5D41-2B86-441B-A41C-C84E0F7A79A3}"/>
              </a:ext>
            </a:extLst>
          </p:cNvPr>
          <p:cNvSpPr>
            <a:spLocks noGrp="1"/>
          </p:cNvSpPr>
          <p:nvPr>
            <p:ph type="sldNum" sz="quarter" idx="12"/>
          </p:nvPr>
        </p:nvSpPr>
        <p:spPr/>
        <p:txBody>
          <a:bodyPr/>
          <a:lstStyle/>
          <a:p>
            <a:fld id="{4884F55A-D326-48A8-ACAF-8857A182F97D}" type="slidenum">
              <a:rPr lang="en-US" smtClean="0"/>
              <a:t>‹#›</a:t>
            </a:fld>
            <a:endParaRPr lang="en-US"/>
          </a:p>
        </p:txBody>
      </p:sp>
    </p:spTree>
    <p:extLst>
      <p:ext uri="{BB962C8B-B14F-4D97-AF65-F5344CB8AC3E}">
        <p14:creationId xmlns:p14="http://schemas.microsoft.com/office/powerpoint/2010/main" val="122499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6B9E-0660-4008-AF53-408C9C4CB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DF9005-3BC3-4868-916F-AB42D6DD5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A972E-3307-48AF-8A2E-1B0D9B378CBD}"/>
              </a:ext>
            </a:extLst>
          </p:cNvPr>
          <p:cNvSpPr>
            <a:spLocks noGrp="1"/>
          </p:cNvSpPr>
          <p:nvPr>
            <p:ph type="dt" sz="half" idx="10"/>
          </p:nvPr>
        </p:nvSpPr>
        <p:spPr/>
        <p:txBody>
          <a:bodyPr/>
          <a:lstStyle/>
          <a:p>
            <a:fld id="{3CE1F714-0363-47B3-B246-D34C67808DBA}" type="datetimeFigureOut">
              <a:rPr lang="en-US" smtClean="0"/>
              <a:t>9/28/2025</a:t>
            </a:fld>
            <a:endParaRPr lang="en-US"/>
          </a:p>
        </p:txBody>
      </p:sp>
    </p:spTree>
    <p:extLst>
      <p:ext uri="{BB962C8B-B14F-4D97-AF65-F5344CB8AC3E}">
        <p14:creationId xmlns:p14="http://schemas.microsoft.com/office/powerpoint/2010/main" val="95020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E720-3FDC-4F2D-9FF7-FF3F08B6A026}"/>
              </a:ext>
            </a:extLst>
          </p:cNvPr>
          <p:cNvSpPr>
            <a:spLocks noGrp="1"/>
          </p:cNvSpPr>
          <p:nvPr>
            <p:ph type="title" hasCustomPrompt="1"/>
          </p:nvPr>
        </p:nvSpPr>
        <p:spPr>
          <a:xfrm>
            <a:off x="831850" y="1709738"/>
            <a:ext cx="10515600" cy="2852737"/>
          </a:xfrm>
        </p:spPr>
        <p:txBody>
          <a:bodyPr anchor="b"/>
          <a:lstStyle>
            <a:lvl1pPr algn="ctr">
              <a:defRPr sz="6000"/>
            </a:lvl1pPr>
          </a:lstStyle>
          <a:p>
            <a:r>
              <a:rPr lang="en-US" dirty="0"/>
              <a:t>Click to edit </a:t>
            </a:r>
            <a:br>
              <a:rPr lang="en-US" dirty="0"/>
            </a:br>
            <a:r>
              <a:rPr lang="en-US" dirty="0"/>
              <a:t>Master title style</a:t>
            </a:r>
          </a:p>
        </p:txBody>
      </p:sp>
      <p:sp>
        <p:nvSpPr>
          <p:cNvPr id="4" name="Date Placeholder 3">
            <a:extLst>
              <a:ext uri="{FF2B5EF4-FFF2-40B4-BE49-F238E27FC236}">
                <a16:creationId xmlns:a16="http://schemas.microsoft.com/office/drawing/2014/main" id="{C5A14534-3B3C-469B-9198-ABA64ADAD326}"/>
              </a:ext>
            </a:extLst>
          </p:cNvPr>
          <p:cNvSpPr>
            <a:spLocks noGrp="1"/>
          </p:cNvSpPr>
          <p:nvPr>
            <p:ph type="dt" sz="half" idx="10"/>
          </p:nvPr>
        </p:nvSpPr>
        <p:spPr/>
        <p:txBody>
          <a:bodyPr/>
          <a:lstStyle/>
          <a:p>
            <a:fld id="{3CE1F714-0363-47B3-B246-D34C67808DBA}" type="datetimeFigureOut">
              <a:rPr lang="en-US" smtClean="0"/>
              <a:t>9/28/2025</a:t>
            </a:fld>
            <a:endParaRPr lang="en-US"/>
          </a:p>
        </p:txBody>
      </p:sp>
    </p:spTree>
    <p:extLst>
      <p:ext uri="{BB962C8B-B14F-4D97-AF65-F5344CB8AC3E}">
        <p14:creationId xmlns:p14="http://schemas.microsoft.com/office/powerpoint/2010/main" val="117195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EA81-28D5-405D-8FA7-04E2A225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BDF9E-C09A-472E-A4E4-8DEAB5F254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055E1-1DD2-4D4B-A870-881C104CB4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78CD0A-984F-40CE-8832-419B8883B04D}"/>
              </a:ext>
            </a:extLst>
          </p:cNvPr>
          <p:cNvSpPr>
            <a:spLocks noGrp="1"/>
          </p:cNvSpPr>
          <p:nvPr>
            <p:ph type="dt" sz="half" idx="10"/>
          </p:nvPr>
        </p:nvSpPr>
        <p:spPr/>
        <p:txBody>
          <a:bodyPr/>
          <a:lstStyle/>
          <a:p>
            <a:fld id="{3CE1F714-0363-47B3-B246-D34C67808DBA}" type="datetimeFigureOut">
              <a:rPr lang="en-US" smtClean="0"/>
              <a:t>9/28/2025</a:t>
            </a:fld>
            <a:endParaRPr lang="en-US"/>
          </a:p>
        </p:txBody>
      </p:sp>
    </p:spTree>
    <p:extLst>
      <p:ext uri="{BB962C8B-B14F-4D97-AF65-F5344CB8AC3E}">
        <p14:creationId xmlns:p14="http://schemas.microsoft.com/office/powerpoint/2010/main" val="24993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1B07-1893-4871-87EC-4784CF39B8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B988AE-B1F6-4075-8CE6-CE0FAB586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B72A00-041A-48A1-BBD8-B7B11A877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EAE67-F267-4F90-BE23-CA8AB5036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5D39F6-EE94-4DCF-BE24-6DA98D4221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E618E1-D608-449E-9BA8-F0CE657461B7}"/>
              </a:ext>
            </a:extLst>
          </p:cNvPr>
          <p:cNvSpPr>
            <a:spLocks noGrp="1"/>
          </p:cNvSpPr>
          <p:nvPr>
            <p:ph type="dt" sz="half" idx="10"/>
          </p:nvPr>
        </p:nvSpPr>
        <p:spPr/>
        <p:txBody>
          <a:bodyPr/>
          <a:lstStyle/>
          <a:p>
            <a:fld id="{3CE1F714-0363-47B3-B246-D34C67808DBA}" type="datetimeFigureOut">
              <a:rPr lang="en-US" smtClean="0"/>
              <a:t>9/28/2025</a:t>
            </a:fld>
            <a:endParaRPr lang="en-US"/>
          </a:p>
        </p:txBody>
      </p:sp>
    </p:spTree>
    <p:extLst>
      <p:ext uri="{BB962C8B-B14F-4D97-AF65-F5344CB8AC3E}">
        <p14:creationId xmlns:p14="http://schemas.microsoft.com/office/powerpoint/2010/main" val="270141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B453-81F4-430C-9494-EF64EC2DCE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88E4FB-DBDF-4424-90A7-FC9C614488A1}"/>
              </a:ext>
            </a:extLst>
          </p:cNvPr>
          <p:cNvSpPr>
            <a:spLocks noGrp="1"/>
          </p:cNvSpPr>
          <p:nvPr>
            <p:ph type="dt" sz="half" idx="10"/>
          </p:nvPr>
        </p:nvSpPr>
        <p:spPr/>
        <p:txBody>
          <a:bodyPr/>
          <a:lstStyle/>
          <a:p>
            <a:fld id="{3CE1F714-0363-47B3-B246-D34C67808DBA}" type="datetimeFigureOut">
              <a:rPr lang="en-US" smtClean="0"/>
              <a:t>9/28/2025</a:t>
            </a:fld>
            <a:endParaRPr lang="en-US"/>
          </a:p>
        </p:txBody>
      </p:sp>
    </p:spTree>
    <p:extLst>
      <p:ext uri="{BB962C8B-B14F-4D97-AF65-F5344CB8AC3E}">
        <p14:creationId xmlns:p14="http://schemas.microsoft.com/office/powerpoint/2010/main" val="407911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9D420-960E-493F-9265-C21D3003D3F3}"/>
              </a:ext>
            </a:extLst>
          </p:cNvPr>
          <p:cNvSpPr>
            <a:spLocks noGrp="1"/>
          </p:cNvSpPr>
          <p:nvPr>
            <p:ph type="dt" sz="half" idx="10"/>
          </p:nvPr>
        </p:nvSpPr>
        <p:spPr/>
        <p:txBody>
          <a:bodyPr/>
          <a:lstStyle/>
          <a:p>
            <a:fld id="{3CE1F714-0363-47B3-B246-D34C67808DBA}" type="datetimeFigureOut">
              <a:rPr lang="en-US" smtClean="0"/>
              <a:t>9/28/2025</a:t>
            </a:fld>
            <a:endParaRPr lang="en-US"/>
          </a:p>
        </p:txBody>
      </p:sp>
    </p:spTree>
    <p:extLst>
      <p:ext uri="{BB962C8B-B14F-4D97-AF65-F5344CB8AC3E}">
        <p14:creationId xmlns:p14="http://schemas.microsoft.com/office/powerpoint/2010/main" val="98815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5437-E731-48D8-842B-4E4E9F690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8AB6E4-F0C6-4CD0-BB16-6B46E05193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91F040-3ABE-4677-8399-F20363F91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6A3783-9595-4B0F-A4E7-D0B9225A2026}"/>
              </a:ext>
            </a:extLst>
          </p:cNvPr>
          <p:cNvSpPr>
            <a:spLocks noGrp="1"/>
          </p:cNvSpPr>
          <p:nvPr>
            <p:ph type="dt" sz="half" idx="10"/>
          </p:nvPr>
        </p:nvSpPr>
        <p:spPr/>
        <p:txBody>
          <a:bodyPr/>
          <a:lstStyle/>
          <a:p>
            <a:fld id="{3CE1F714-0363-47B3-B246-D34C67808DBA}" type="datetimeFigureOut">
              <a:rPr lang="en-US" smtClean="0"/>
              <a:t>9/28/2025</a:t>
            </a:fld>
            <a:endParaRPr lang="en-US"/>
          </a:p>
        </p:txBody>
      </p:sp>
    </p:spTree>
    <p:extLst>
      <p:ext uri="{BB962C8B-B14F-4D97-AF65-F5344CB8AC3E}">
        <p14:creationId xmlns:p14="http://schemas.microsoft.com/office/powerpoint/2010/main" val="193847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9197-67EC-465C-9873-8127C2EF6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A952E4-18BD-4D4A-A03D-325392459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2C10E7-B16E-40F6-8C8A-38F59E86F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7D9987-FD77-4091-9F9C-7D6FB9F73EA1}"/>
              </a:ext>
            </a:extLst>
          </p:cNvPr>
          <p:cNvSpPr>
            <a:spLocks noGrp="1"/>
          </p:cNvSpPr>
          <p:nvPr>
            <p:ph type="dt" sz="half" idx="10"/>
          </p:nvPr>
        </p:nvSpPr>
        <p:spPr/>
        <p:txBody>
          <a:bodyPr/>
          <a:lstStyle/>
          <a:p>
            <a:fld id="{3CE1F714-0363-47B3-B246-D34C67808DBA}" type="datetimeFigureOut">
              <a:rPr lang="en-US" smtClean="0"/>
              <a:t>9/28/2025</a:t>
            </a:fld>
            <a:endParaRPr lang="en-US"/>
          </a:p>
        </p:txBody>
      </p:sp>
      <p:sp>
        <p:nvSpPr>
          <p:cNvPr id="6" name="Footer Placeholder 5">
            <a:extLst>
              <a:ext uri="{FF2B5EF4-FFF2-40B4-BE49-F238E27FC236}">
                <a16:creationId xmlns:a16="http://schemas.microsoft.com/office/drawing/2014/main" id="{E93E8A17-581E-4C70-8316-9850297D7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8A4F7-B5B0-4EBB-A042-E458C63A9E71}"/>
              </a:ext>
            </a:extLst>
          </p:cNvPr>
          <p:cNvSpPr>
            <a:spLocks noGrp="1"/>
          </p:cNvSpPr>
          <p:nvPr>
            <p:ph type="sldNum" sz="quarter" idx="12"/>
          </p:nvPr>
        </p:nvSpPr>
        <p:spPr/>
        <p:txBody>
          <a:bodyPr/>
          <a:lstStyle/>
          <a:p>
            <a:fld id="{4884F55A-D326-48A8-ACAF-8857A182F97D}" type="slidenum">
              <a:rPr lang="en-US" smtClean="0"/>
              <a:t>‹#›</a:t>
            </a:fld>
            <a:endParaRPr lang="en-US"/>
          </a:p>
        </p:txBody>
      </p:sp>
    </p:spTree>
    <p:extLst>
      <p:ext uri="{BB962C8B-B14F-4D97-AF65-F5344CB8AC3E}">
        <p14:creationId xmlns:p14="http://schemas.microsoft.com/office/powerpoint/2010/main" val="34308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51328A-B9DA-424C-8A07-030008940ED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8D84163-ACB4-46C1-91AA-3F17337EC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972D905-83CC-46A0-AAF6-F91E62F02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FC39C-5739-455F-9BF0-13E75BC23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1F714-0363-47B3-B246-D34C67808DBA}" type="datetimeFigureOut">
              <a:rPr lang="en-US" smtClean="0"/>
              <a:t>9/28/2025</a:t>
            </a:fld>
            <a:endParaRPr lang="en-US"/>
          </a:p>
        </p:txBody>
      </p:sp>
      <p:sp>
        <p:nvSpPr>
          <p:cNvPr id="5" name="Footer Placeholder 4">
            <a:extLst>
              <a:ext uri="{FF2B5EF4-FFF2-40B4-BE49-F238E27FC236}">
                <a16:creationId xmlns:a16="http://schemas.microsoft.com/office/drawing/2014/main" id="{61076D97-A305-44F5-ACDF-7315F0993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8ECFF-9097-4D28-813C-2AFD9B57E1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4F55A-D326-48A8-ACAF-8857A182F97D}" type="slidenum">
              <a:rPr lang="en-US" smtClean="0"/>
              <a:t>‹#›</a:t>
            </a:fld>
            <a:endParaRPr lang="en-US"/>
          </a:p>
        </p:txBody>
      </p:sp>
    </p:spTree>
    <p:extLst>
      <p:ext uri="{BB962C8B-B14F-4D97-AF65-F5344CB8AC3E}">
        <p14:creationId xmlns:p14="http://schemas.microsoft.com/office/powerpoint/2010/main" val="266847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ivilrights@dnr.iow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083023-32CA-496E-A7DB-906FBD975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5328744"/>
            <a:ext cx="12192000" cy="1754326"/>
          </a:xfrm>
          <a:prstGeom prst="rect">
            <a:avLst/>
          </a:prstGeom>
          <a:noFill/>
        </p:spPr>
        <p:txBody>
          <a:bodyPr wrap="square" rtlCol="0">
            <a:spAutoFit/>
          </a:bodyPr>
          <a:lstStyle/>
          <a:p>
            <a:pPr algn="ctr"/>
            <a:r>
              <a:rPr lang="en-US" dirty="0" smtClean="0"/>
              <a:t>Mike Sullivan – Solid Waste and Contaminated Sites Supervisor</a:t>
            </a:r>
          </a:p>
          <a:p>
            <a:pPr algn="ctr"/>
            <a:r>
              <a:rPr lang="en-US" dirty="0" smtClean="0"/>
              <a:t>Iowa Department of Natural Resources Update</a:t>
            </a:r>
          </a:p>
          <a:p>
            <a:pPr algn="ctr"/>
            <a:r>
              <a:rPr lang="en-US" dirty="0" smtClean="0"/>
              <a:t>2025 Iowa Recycling &amp; Solid Waste Management Conference</a:t>
            </a:r>
          </a:p>
          <a:p>
            <a:pPr algn="ctr"/>
            <a:r>
              <a:rPr lang="en-US" dirty="0" smtClean="0"/>
              <a:t>Coralville, IA</a:t>
            </a:r>
          </a:p>
          <a:p>
            <a:pPr algn="ctr"/>
            <a:r>
              <a:rPr lang="en-US" dirty="0" smtClean="0"/>
              <a:t>October 1, 2025</a:t>
            </a:r>
          </a:p>
          <a:p>
            <a:pPr algn="ctr"/>
            <a:endParaRPr lang="en-US" dirty="0" smtClean="0"/>
          </a:p>
        </p:txBody>
      </p:sp>
    </p:spTree>
    <p:extLst>
      <p:ext uri="{BB962C8B-B14F-4D97-AF65-F5344CB8AC3E}">
        <p14:creationId xmlns:p14="http://schemas.microsoft.com/office/powerpoint/2010/main" val="292950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Rulemaking Update (EO10) (cont.)</a:t>
            </a:r>
            <a:endParaRPr lang="en-US" dirty="0"/>
          </a:p>
        </p:txBody>
      </p:sp>
      <p:sp>
        <p:nvSpPr>
          <p:cNvPr id="3" name="Content Placeholder 2"/>
          <p:cNvSpPr>
            <a:spLocks noGrp="1"/>
          </p:cNvSpPr>
          <p:nvPr>
            <p:ph idx="1"/>
          </p:nvPr>
        </p:nvSpPr>
        <p:spPr/>
        <p:txBody>
          <a:bodyPr/>
          <a:lstStyle/>
          <a:p>
            <a:r>
              <a:rPr lang="en-US" dirty="0" smtClean="0"/>
              <a:t>Chapter 101: Sanitary Disposal Projects (cont.)</a:t>
            </a:r>
          </a:p>
          <a:p>
            <a:pPr lvl="1"/>
            <a:r>
              <a:rPr lang="en-US" dirty="0" smtClean="0"/>
              <a:t>Industrial Landfill Permit Period Increasing from three (3) to five (5) years.</a:t>
            </a:r>
          </a:p>
          <a:p>
            <a:pPr lvl="1"/>
            <a:r>
              <a:rPr lang="en-US" dirty="0" smtClean="0"/>
              <a:t>CCCs Changed to Transfer Stations, Opportunity to Streamline Process.</a:t>
            </a:r>
          </a:p>
          <a:p>
            <a:pPr lvl="1"/>
            <a:r>
              <a:rPr lang="en-US" dirty="0" smtClean="0"/>
              <a:t>Pursue Rescission of SW Incinerator Operator Certification.</a:t>
            </a:r>
          </a:p>
        </p:txBody>
      </p:sp>
    </p:spTree>
    <p:extLst>
      <p:ext uri="{BB962C8B-B14F-4D97-AF65-F5344CB8AC3E}">
        <p14:creationId xmlns:p14="http://schemas.microsoft.com/office/powerpoint/2010/main" val="411681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Rulemaking Update (EO10) (cont.)</a:t>
            </a:r>
            <a:endParaRPr lang="en-US" dirty="0"/>
          </a:p>
        </p:txBody>
      </p:sp>
      <p:sp>
        <p:nvSpPr>
          <p:cNvPr id="3" name="Content Placeholder 2"/>
          <p:cNvSpPr>
            <a:spLocks noGrp="1"/>
          </p:cNvSpPr>
          <p:nvPr>
            <p:ph idx="1"/>
          </p:nvPr>
        </p:nvSpPr>
        <p:spPr/>
        <p:txBody>
          <a:bodyPr/>
          <a:lstStyle/>
          <a:p>
            <a:r>
              <a:rPr lang="en-US" dirty="0" smtClean="0"/>
              <a:t>Chapter 102: Solid Waste Management</a:t>
            </a:r>
          </a:p>
          <a:p>
            <a:pPr lvl="1"/>
            <a:r>
              <a:rPr lang="en-US" dirty="0" smtClean="0"/>
              <a:t>Division I: Organic Materials Composting Facilities</a:t>
            </a:r>
          </a:p>
          <a:p>
            <a:pPr lvl="1"/>
            <a:r>
              <a:rPr lang="en-US" dirty="0" smtClean="0"/>
              <a:t>Division II: Land Application of Waste</a:t>
            </a:r>
          </a:p>
          <a:p>
            <a:pPr lvl="1"/>
            <a:r>
              <a:rPr lang="en-US" dirty="0" smtClean="0"/>
              <a:t>Division III: Landfarming of Petroleum Contaminated Soil</a:t>
            </a:r>
          </a:p>
          <a:p>
            <a:pPr lvl="1"/>
            <a:r>
              <a:rPr lang="en-US" dirty="0" smtClean="0"/>
              <a:t>Division IV: Beneficial Use</a:t>
            </a:r>
          </a:p>
          <a:p>
            <a:pPr lvl="1"/>
            <a:r>
              <a:rPr lang="en-US" dirty="0" smtClean="0"/>
              <a:t>Division V: Waste Tire Management</a:t>
            </a:r>
          </a:p>
          <a:p>
            <a:pPr lvl="1"/>
            <a:r>
              <a:rPr lang="en-US" dirty="0" smtClean="0"/>
              <a:t>Division VI: Special Waste Authorizations</a:t>
            </a:r>
          </a:p>
          <a:p>
            <a:pPr lvl="1"/>
            <a:r>
              <a:rPr lang="en-US" dirty="0" smtClean="0"/>
              <a:t>Division VII: Discarded Appliance Demanufacturing</a:t>
            </a:r>
          </a:p>
          <a:p>
            <a:pPr lvl="1"/>
            <a:r>
              <a:rPr lang="en-US" dirty="0" smtClean="0"/>
              <a:t>Division VIII: Cathode Ray Tube Recycling</a:t>
            </a:r>
          </a:p>
          <a:p>
            <a:pPr lvl="1"/>
            <a:r>
              <a:rPr lang="en-US" dirty="0" smtClean="0"/>
              <a:t>Compost Rules Underwent Significant Revisions with Workgroup. New Chapter Regulates Composting on Volume and Feedstock Type.</a:t>
            </a:r>
          </a:p>
          <a:p>
            <a:pPr lvl="1"/>
            <a:endParaRPr lang="en-US" dirty="0" smtClean="0"/>
          </a:p>
        </p:txBody>
      </p:sp>
    </p:spTree>
    <p:extLst>
      <p:ext uri="{BB962C8B-B14F-4D97-AF65-F5344CB8AC3E}">
        <p14:creationId xmlns:p14="http://schemas.microsoft.com/office/powerpoint/2010/main" val="127029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Rulemaking Update (EO10) (cont.)</a:t>
            </a:r>
            <a:endParaRPr lang="en-US" dirty="0"/>
          </a:p>
        </p:txBody>
      </p:sp>
      <p:sp>
        <p:nvSpPr>
          <p:cNvPr id="3" name="Content Placeholder 2"/>
          <p:cNvSpPr>
            <a:spLocks noGrp="1"/>
          </p:cNvSpPr>
          <p:nvPr>
            <p:ph idx="1"/>
          </p:nvPr>
        </p:nvSpPr>
        <p:spPr/>
        <p:txBody>
          <a:bodyPr/>
          <a:lstStyle/>
          <a:p>
            <a:r>
              <a:rPr lang="en-US" dirty="0" smtClean="0"/>
              <a:t>Chapter 103: HHW and RCC</a:t>
            </a:r>
          </a:p>
          <a:p>
            <a:pPr lvl="1"/>
            <a:r>
              <a:rPr lang="en-US" dirty="0" smtClean="0"/>
              <a:t>Chapters 123 and 211 were reviewed consistent with EO10.</a:t>
            </a:r>
          </a:p>
          <a:p>
            <a:pPr lvl="1"/>
            <a:r>
              <a:rPr lang="en-US" dirty="0" smtClean="0"/>
              <a:t>Chapters 123 and 211 will be rescinded and necessary language placed in Chapter 103.</a:t>
            </a:r>
          </a:p>
          <a:p>
            <a:pPr lvl="1"/>
            <a:r>
              <a:rPr lang="en-US" dirty="0" smtClean="0"/>
              <a:t>Purpose of Chapter 103 is to implement financial and operating license requirements for Regional Collection Centers (RCCs) and satellite facilities, which provide for the collection and proper disposal of household hazardous materials and hazardous waste from very small quantity generators.</a:t>
            </a:r>
          </a:p>
        </p:txBody>
      </p:sp>
    </p:spTree>
    <p:extLst>
      <p:ext uri="{BB962C8B-B14F-4D97-AF65-F5344CB8AC3E}">
        <p14:creationId xmlns:p14="http://schemas.microsoft.com/office/powerpoint/2010/main" val="316242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Rulemaking Update (EO10) (cont.)</a:t>
            </a:r>
            <a:endParaRPr lang="en-US" dirty="0"/>
          </a:p>
        </p:txBody>
      </p:sp>
      <p:sp>
        <p:nvSpPr>
          <p:cNvPr id="3" name="Content Placeholder 2"/>
          <p:cNvSpPr>
            <a:spLocks noGrp="1"/>
          </p:cNvSpPr>
          <p:nvPr>
            <p:ph idx="1"/>
          </p:nvPr>
        </p:nvSpPr>
        <p:spPr/>
        <p:txBody>
          <a:bodyPr/>
          <a:lstStyle/>
          <a:p>
            <a:r>
              <a:rPr lang="en-US" dirty="0" smtClean="0"/>
              <a:t>Chapter 104: Solid Waste Comprehensive Planning and Environmental Management System Requirements</a:t>
            </a:r>
          </a:p>
          <a:p>
            <a:pPr lvl="1"/>
            <a:r>
              <a:rPr lang="en-US" dirty="0" smtClean="0"/>
              <a:t>Chapters 101 and 111 were reviewed, simplified, and consolidated consistent with EO10.</a:t>
            </a:r>
          </a:p>
          <a:p>
            <a:pPr lvl="1"/>
            <a:r>
              <a:rPr lang="en-US" dirty="0" smtClean="0"/>
              <a:t>Chapters 123 and 211 will be rescinded and necessary language placed in Chapter 104.</a:t>
            </a:r>
          </a:p>
          <a:p>
            <a:pPr lvl="1"/>
            <a:r>
              <a:rPr lang="en-US" dirty="0" smtClean="0"/>
              <a:t>Purpose of Chapter 104 is to provide direction and clarity for comprehensive planning and environmental management system requirements and criteria.</a:t>
            </a:r>
          </a:p>
        </p:txBody>
      </p:sp>
    </p:spTree>
    <p:extLst>
      <p:ext uri="{BB962C8B-B14F-4D97-AF65-F5344CB8AC3E}">
        <p14:creationId xmlns:p14="http://schemas.microsoft.com/office/powerpoint/2010/main" val="390176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Rulemaking Update (EO10) (cont.)</a:t>
            </a:r>
            <a:endParaRPr lang="en-US" dirty="0"/>
          </a:p>
        </p:txBody>
      </p:sp>
      <p:sp>
        <p:nvSpPr>
          <p:cNvPr id="3" name="Content Placeholder 2"/>
          <p:cNvSpPr>
            <a:spLocks noGrp="1"/>
          </p:cNvSpPr>
          <p:nvPr>
            <p:ph idx="1"/>
          </p:nvPr>
        </p:nvSpPr>
        <p:spPr/>
        <p:txBody>
          <a:bodyPr/>
          <a:lstStyle/>
          <a:p>
            <a:r>
              <a:rPr lang="en-US" dirty="0" smtClean="0"/>
              <a:t>Chapter 105: Hazardous Conditions</a:t>
            </a:r>
          </a:p>
          <a:p>
            <a:pPr lvl="1"/>
            <a:r>
              <a:rPr lang="en-US" dirty="0" smtClean="0"/>
              <a:t>Chapters 131, 133, and 137 were reviewed, simplified, and consolidated consistent with EO10.</a:t>
            </a:r>
          </a:p>
          <a:p>
            <a:pPr lvl="1"/>
            <a:r>
              <a:rPr lang="en-US" dirty="0" smtClean="0"/>
              <a:t>Chapters 131, 133, and 137 will be rescinded and necessary language placed in Chapter 105.</a:t>
            </a:r>
          </a:p>
          <a:p>
            <a:pPr lvl="1"/>
            <a:r>
              <a:rPr lang="en-US" dirty="0" smtClean="0"/>
              <a:t>Slight Changes to Reporting Hazardous Conditions in Division I. Spills of less than 25 gallons of petroleum products and less than 100 pounds of anhydrous ammonia are exempt from reporting.</a:t>
            </a:r>
          </a:p>
          <a:p>
            <a:pPr lvl="1"/>
            <a:r>
              <a:rPr lang="en-US" dirty="0" smtClean="0"/>
              <a:t>Action Level under Division II (MCLs Instead of HALs)</a:t>
            </a:r>
          </a:p>
        </p:txBody>
      </p:sp>
    </p:spTree>
    <p:extLst>
      <p:ext uri="{BB962C8B-B14F-4D97-AF65-F5344CB8AC3E}">
        <p14:creationId xmlns:p14="http://schemas.microsoft.com/office/powerpoint/2010/main" val="32574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Rulemaking Update (EO10) (cont.)</a:t>
            </a:r>
            <a:endParaRPr lang="en-US" dirty="0"/>
          </a:p>
        </p:txBody>
      </p:sp>
      <p:sp>
        <p:nvSpPr>
          <p:cNvPr id="3" name="Content Placeholder 2"/>
          <p:cNvSpPr>
            <a:spLocks noGrp="1"/>
          </p:cNvSpPr>
          <p:nvPr>
            <p:ph idx="1"/>
          </p:nvPr>
        </p:nvSpPr>
        <p:spPr/>
        <p:txBody>
          <a:bodyPr/>
          <a:lstStyle/>
          <a:p>
            <a:r>
              <a:rPr lang="en-US" dirty="0" smtClean="0"/>
              <a:t>Chapter 107: Beverage Container Deposits</a:t>
            </a:r>
          </a:p>
          <a:p>
            <a:pPr lvl="1"/>
            <a:r>
              <a:rPr lang="en-US" dirty="0" smtClean="0"/>
              <a:t>Chapter 107 was reviewed consistent with EO10.</a:t>
            </a:r>
          </a:p>
          <a:p>
            <a:pPr lvl="1"/>
            <a:r>
              <a:rPr lang="en-US" dirty="0" smtClean="0"/>
              <a:t>Rulemaking is limited to implementing EO10 by removing outdated and duplicative language.</a:t>
            </a:r>
          </a:p>
          <a:p>
            <a:r>
              <a:rPr lang="en-US" dirty="0" smtClean="0"/>
              <a:t>Chapter 109: Landfill Alternatives Financial Assistance Programs</a:t>
            </a:r>
          </a:p>
          <a:p>
            <a:pPr lvl="1"/>
            <a:r>
              <a:rPr lang="en-US" dirty="0" smtClean="0"/>
              <a:t>Chapter 209 was reviewed consistent with EO10, removing language that is unnecessary, redundant, and duplicative.</a:t>
            </a:r>
          </a:p>
          <a:p>
            <a:pPr lvl="1"/>
            <a:r>
              <a:rPr lang="en-US" dirty="0" smtClean="0"/>
              <a:t>Chapters 209 </a:t>
            </a:r>
            <a:r>
              <a:rPr lang="en-US" dirty="0"/>
              <a:t>will be rescinded and necessary language placed in Chapter </a:t>
            </a:r>
            <a:r>
              <a:rPr lang="en-US" dirty="0" smtClean="0"/>
              <a:t>109.</a:t>
            </a:r>
            <a:endParaRPr lang="en-US" dirty="0"/>
          </a:p>
          <a:p>
            <a:endParaRPr lang="en-US" dirty="0" smtClean="0"/>
          </a:p>
        </p:txBody>
      </p:sp>
    </p:spTree>
    <p:extLst>
      <p:ext uri="{BB962C8B-B14F-4D97-AF65-F5344CB8AC3E}">
        <p14:creationId xmlns:p14="http://schemas.microsoft.com/office/powerpoint/2010/main" val="230374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Rulemaking Update (EO10) (cont.)</a:t>
            </a:r>
            <a:endParaRPr lang="en-US" dirty="0"/>
          </a:p>
        </p:txBody>
      </p:sp>
      <p:sp>
        <p:nvSpPr>
          <p:cNvPr id="3" name="Content Placeholder 2"/>
          <p:cNvSpPr>
            <a:spLocks noGrp="1"/>
          </p:cNvSpPr>
          <p:nvPr>
            <p:ph idx="1"/>
          </p:nvPr>
        </p:nvSpPr>
        <p:spPr/>
        <p:txBody>
          <a:bodyPr/>
          <a:lstStyle/>
          <a:p>
            <a:r>
              <a:rPr lang="en-US" dirty="0" smtClean="0"/>
              <a:t>Rescissions</a:t>
            </a:r>
            <a:endParaRPr lang="en-US" dirty="0"/>
          </a:p>
          <a:p>
            <a:pPr lvl="1"/>
            <a:r>
              <a:rPr lang="en-US" dirty="0" smtClean="0"/>
              <a:t>Chapter 119: Used Oil and Used Oil Filters.</a:t>
            </a:r>
          </a:p>
          <a:p>
            <a:pPr lvl="1"/>
            <a:r>
              <a:rPr lang="en-US" dirty="0" smtClean="0"/>
              <a:t>Chapter 145: Household Batteries.</a:t>
            </a:r>
          </a:p>
          <a:p>
            <a:pPr lvl="1"/>
            <a:r>
              <a:rPr lang="en-US" dirty="0" smtClean="0"/>
              <a:t>Chapter 149: Fees for Transportation, Treatment and Disposal of Hazardous Waste.</a:t>
            </a:r>
          </a:p>
          <a:p>
            <a:pPr lvl="1"/>
            <a:r>
              <a:rPr lang="en-US" dirty="0" smtClean="0"/>
              <a:t>Chapter 152: Criteria for Siting Low-Level Radioactive Waste Disposal Facilities.</a:t>
            </a:r>
          </a:p>
          <a:p>
            <a:pPr lvl="1"/>
            <a:r>
              <a:rPr lang="en-US" dirty="0" smtClean="0"/>
              <a:t>Chapter 213: Packaging – Heavy Metal Content.</a:t>
            </a:r>
          </a:p>
        </p:txBody>
      </p:sp>
    </p:spTree>
    <p:extLst>
      <p:ext uri="{BB962C8B-B14F-4D97-AF65-F5344CB8AC3E}">
        <p14:creationId xmlns:p14="http://schemas.microsoft.com/office/powerpoint/2010/main" val="292075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Programmatic Updates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Special Waste</a:t>
            </a:r>
          </a:p>
          <a:p>
            <a:pPr lvl="1"/>
            <a:r>
              <a:rPr lang="en-US" dirty="0" smtClean="0"/>
              <a:t>Special Waste Authorization Requests Reminders: 1) Signed by Both Generator and Landfill; 2) Attach Documentation and Discuss the Basis for Waste Determination; 3) Include your Special Waste Acceptance Criteria (SWAC).</a:t>
            </a:r>
          </a:p>
          <a:p>
            <a:r>
              <a:rPr lang="en-US" dirty="0" smtClean="0"/>
              <a:t>Non-Special Waste Inquiries</a:t>
            </a:r>
          </a:p>
          <a:p>
            <a:pPr lvl="1"/>
            <a:r>
              <a:rPr lang="en-US" dirty="0" smtClean="0"/>
              <a:t>Iowa DNR is not authorized to implement RCRA Subtitle C (Hazardous Waste). EPA Region 7 is responsible for compliance with RCRA Subtitle C.</a:t>
            </a:r>
          </a:p>
          <a:p>
            <a:r>
              <a:rPr lang="en-US" dirty="0" smtClean="0"/>
              <a:t>Landfills</a:t>
            </a:r>
          </a:p>
          <a:p>
            <a:pPr lvl="1"/>
            <a:r>
              <a:rPr lang="en-US" dirty="0" smtClean="0"/>
              <a:t>Groundwater Separation and Underdrains: Development of technical </a:t>
            </a:r>
            <a:r>
              <a:rPr lang="en-US" dirty="0"/>
              <a:t>f</a:t>
            </a:r>
            <a:r>
              <a:rPr lang="en-US" dirty="0" smtClean="0"/>
              <a:t>ramework to allow </a:t>
            </a:r>
            <a:r>
              <a:rPr lang="en-US" dirty="0"/>
              <a:t>l</a:t>
            </a:r>
            <a:r>
              <a:rPr lang="en-US" dirty="0" smtClean="0"/>
              <a:t>andfills to make </a:t>
            </a:r>
            <a:r>
              <a:rPr lang="en-US" dirty="0"/>
              <a:t>r</a:t>
            </a:r>
            <a:r>
              <a:rPr lang="en-US" dirty="0" smtClean="0"/>
              <a:t>equests to not require groundwater separation in new cells or to shut off existing underdrains. More to come on this.</a:t>
            </a:r>
          </a:p>
          <a:p>
            <a:pPr lvl="1"/>
            <a:r>
              <a:rPr lang="en-US" dirty="0" smtClean="0"/>
              <a:t>Pause on SOP Development</a:t>
            </a:r>
          </a:p>
          <a:p>
            <a:pPr lvl="1"/>
            <a:r>
              <a:rPr lang="en-US" dirty="0" smtClean="0"/>
              <a:t>Extended Turnaround Times</a:t>
            </a:r>
            <a:endParaRPr lang="en-US" dirty="0"/>
          </a:p>
        </p:txBody>
      </p:sp>
    </p:spTree>
    <p:extLst>
      <p:ext uri="{BB962C8B-B14F-4D97-AF65-F5344CB8AC3E}">
        <p14:creationId xmlns:p14="http://schemas.microsoft.com/office/powerpoint/2010/main" val="328199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Waste Tonnage Fees</a:t>
            </a:r>
            <a:endParaRPr lang="en-US" dirty="0"/>
          </a:p>
        </p:txBody>
      </p:sp>
      <p:pic>
        <p:nvPicPr>
          <p:cNvPr id="4" name="Picture 3"/>
          <p:cNvPicPr>
            <a:picLocks noChangeAspect="1"/>
          </p:cNvPicPr>
          <p:nvPr/>
        </p:nvPicPr>
        <p:blipFill>
          <a:blip r:embed="rId2"/>
          <a:stretch>
            <a:fillRect/>
          </a:stretch>
        </p:blipFill>
        <p:spPr>
          <a:xfrm>
            <a:off x="838200" y="1569814"/>
            <a:ext cx="8678073" cy="4491756"/>
          </a:xfrm>
          <a:prstGeom prst="rect">
            <a:avLst/>
          </a:prstGeom>
        </p:spPr>
      </p:pic>
    </p:spTree>
    <p:extLst>
      <p:ext uri="{BB962C8B-B14F-4D97-AF65-F5344CB8AC3E}">
        <p14:creationId xmlns:p14="http://schemas.microsoft.com/office/powerpoint/2010/main" val="388112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Waste Tonnage Fees</a:t>
            </a:r>
            <a:endParaRPr lang="en-US" dirty="0"/>
          </a:p>
        </p:txBody>
      </p:sp>
      <p:pic>
        <p:nvPicPr>
          <p:cNvPr id="3" name="Picture 2"/>
          <p:cNvPicPr>
            <a:picLocks noChangeAspect="1"/>
          </p:cNvPicPr>
          <p:nvPr/>
        </p:nvPicPr>
        <p:blipFill>
          <a:blip r:embed="rId2"/>
          <a:stretch>
            <a:fillRect/>
          </a:stretch>
        </p:blipFill>
        <p:spPr>
          <a:xfrm>
            <a:off x="838200" y="1394133"/>
            <a:ext cx="8470269" cy="4649315"/>
          </a:xfrm>
          <a:prstGeom prst="rect">
            <a:avLst/>
          </a:prstGeom>
        </p:spPr>
      </p:pic>
    </p:spTree>
    <p:extLst>
      <p:ext uri="{BB962C8B-B14F-4D97-AF65-F5344CB8AC3E}">
        <p14:creationId xmlns:p14="http://schemas.microsoft.com/office/powerpoint/2010/main" val="310995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0A03-E9C4-42C9-986D-AA1643B320BA}"/>
              </a:ext>
            </a:extLst>
          </p:cNvPr>
          <p:cNvSpPr>
            <a:spLocks noGrp="1"/>
          </p:cNvSpPr>
          <p:nvPr>
            <p:ph type="title"/>
          </p:nvPr>
        </p:nvSpPr>
        <p:spPr/>
        <p:txBody>
          <a:bodyPr>
            <a:normAutofit/>
          </a:bodyPr>
          <a:lstStyle/>
          <a:p>
            <a:r>
              <a:rPr lang="en-US" sz="2800" dirty="0"/>
              <a:t>PUBLIC NONDISCRIMINATION</a:t>
            </a:r>
          </a:p>
        </p:txBody>
      </p:sp>
      <p:sp>
        <p:nvSpPr>
          <p:cNvPr id="3" name="Content Placeholder 2">
            <a:extLst>
              <a:ext uri="{FF2B5EF4-FFF2-40B4-BE49-F238E27FC236}">
                <a16:creationId xmlns:a16="http://schemas.microsoft.com/office/drawing/2014/main" id="{535CFD6A-31A1-4438-8377-B34DA1EFAD00}"/>
              </a:ext>
            </a:extLst>
          </p:cNvPr>
          <p:cNvSpPr>
            <a:spLocks noGrp="1"/>
          </p:cNvSpPr>
          <p:nvPr>
            <p:ph idx="1"/>
          </p:nvPr>
        </p:nvSpPr>
        <p:spPr/>
        <p:txBody>
          <a:bodyPr>
            <a:normAutofit/>
          </a:bodyPr>
          <a:lstStyle/>
          <a:p>
            <a:pPr marL="0" indent="0" fontAlgn="base">
              <a:buNone/>
            </a:pPr>
            <a:r>
              <a:rPr lang="en-US" dirty="0"/>
              <a:t>Federal and State law prohibit discrimination on the basis of age, color, creed, mental and/or physical disability, national origin, pregnancy, race, religion, sex, sexual orientation or gender identity. If you believe you have been discriminated against in any program, activity or facility as described above, or if you desire further information, please contact the Iowa Civil Rights Commission at 800-457-4416 or DNR’s Civil Rights Coordinators at </a:t>
            </a:r>
            <a:r>
              <a:rPr lang="en-US" dirty="0">
                <a:hlinkClick r:id="rId3"/>
              </a:rPr>
              <a:t>civilrights@dnr.iowa.gov</a:t>
            </a:r>
            <a:r>
              <a:rPr lang="en-US" dirty="0"/>
              <a:t>.</a:t>
            </a:r>
          </a:p>
        </p:txBody>
      </p:sp>
    </p:spTree>
    <p:extLst>
      <p:ext uri="{BB962C8B-B14F-4D97-AF65-F5344CB8AC3E}">
        <p14:creationId xmlns:p14="http://schemas.microsoft.com/office/powerpoint/2010/main" val="248299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878F-AF0D-4219-9F90-3EE28AEBB689}"/>
              </a:ext>
            </a:extLst>
          </p:cNvPr>
          <p:cNvSpPr>
            <a:spLocks noGrp="1"/>
          </p:cNvSpPr>
          <p:nvPr>
            <p:ph type="title"/>
          </p:nvPr>
        </p:nvSpPr>
        <p:spPr/>
        <p:txBody>
          <a:bodyPr/>
          <a:lstStyle/>
          <a:p>
            <a:r>
              <a:rPr lang="en-US" dirty="0" smtClean="0"/>
              <a:t>DNR Update</a:t>
            </a:r>
            <a:endParaRPr lang="en-US" dirty="0"/>
          </a:p>
        </p:txBody>
      </p:sp>
      <p:sp>
        <p:nvSpPr>
          <p:cNvPr id="3" name="Content Placeholder 2">
            <a:extLst>
              <a:ext uri="{FF2B5EF4-FFF2-40B4-BE49-F238E27FC236}">
                <a16:creationId xmlns:a16="http://schemas.microsoft.com/office/drawing/2014/main" id="{CA84FDA2-9D96-4114-9E07-5FE84ADF7F84}"/>
              </a:ext>
            </a:extLst>
          </p:cNvPr>
          <p:cNvSpPr>
            <a:spLocks noGrp="1"/>
          </p:cNvSpPr>
          <p:nvPr>
            <p:ph idx="1"/>
          </p:nvPr>
        </p:nvSpPr>
        <p:spPr/>
        <p:txBody>
          <a:bodyPr/>
          <a:lstStyle/>
          <a:p>
            <a:r>
              <a:rPr lang="en-US" dirty="0" smtClean="0"/>
              <a:t>Budget</a:t>
            </a:r>
          </a:p>
          <a:p>
            <a:r>
              <a:rPr lang="en-US" dirty="0" smtClean="0"/>
              <a:t>Staffing</a:t>
            </a:r>
          </a:p>
          <a:p>
            <a:r>
              <a:rPr lang="en-US" dirty="0" smtClean="0"/>
              <a:t>Rulemaking Update (Executive Order 10)</a:t>
            </a:r>
          </a:p>
          <a:p>
            <a:r>
              <a:rPr lang="en-US" dirty="0" smtClean="0"/>
              <a:t>Programmatic Updates</a:t>
            </a:r>
          </a:p>
          <a:p>
            <a:r>
              <a:rPr lang="en-US" dirty="0" smtClean="0"/>
              <a:t>Solid Waste Tonnage Fee Summary</a:t>
            </a:r>
            <a:endParaRPr lang="en-US" dirty="0"/>
          </a:p>
        </p:txBody>
      </p:sp>
    </p:spTree>
    <p:extLst>
      <p:ext uri="{BB962C8B-B14F-4D97-AF65-F5344CB8AC3E}">
        <p14:creationId xmlns:p14="http://schemas.microsoft.com/office/powerpoint/2010/main" val="262463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878F-AF0D-4219-9F90-3EE28AEBB689}"/>
              </a:ext>
            </a:extLst>
          </p:cNvPr>
          <p:cNvSpPr>
            <a:spLocks noGrp="1"/>
          </p:cNvSpPr>
          <p:nvPr>
            <p:ph type="title"/>
          </p:nvPr>
        </p:nvSpPr>
        <p:spPr/>
        <p:txBody>
          <a:bodyPr/>
          <a:lstStyle/>
          <a:p>
            <a:r>
              <a:rPr lang="en-US" dirty="0" smtClean="0"/>
              <a:t>Budget</a:t>
            </a:r>
            <a:endParaRPr lang="en-US" dirty="0"/>
          </a:p>
        </p:txBody>
      </p:sp>
      <p:sp>
        <p:nvSpPr>
          <p:cNvPr id="3" name="Content Placeholder 2">
            <a:extLst>
              <a:ext uri="{FF2B5EF4-FFF2-40B4-BE49-F238E27FC236}">
                <a16:creationId xmlns:a16="http://schemas.microsoft.com/office/drawing/2014/main" id="{CA84FDA2-9D96-4114-9E07-5FE84ADF7F84}"/>
              </a:ext>
            </a:extLst>
          </p:cNvPr>
          <p:cNvSpPr>
            <a:spLocks noGrp="1"/>
          </p:cNvSpPr>
          <p:nvPr>
            <p:ph idx="1"/>
          </p:nvPr>
        </p:nvSpPr>
        <p:spPr/>
        <p:txBody>
          <a:bodyPr/>
          <a:lstStyle/>
          <a:p>
            <a:r>
              <a:rPr lang="en-US" dirty="0" smtClean="0"/>
              <a:t>FY2026 Discretionary Budget Request</a:t>
            </a:r>
          </a:p>
          <a:p>
            <a:pPr lvl="1"/>
            <a:r>
              <a:rPr lang="en-US" dirty="0" smtClean="0"/>
              <a:t>Elimination of ~ $1 billion in grants to states.</a:t>
            </a:r>
          </a:p>
          <a:p>
            <a:pPr lvl="1"/>
            <a:r>
              <a:rPr lang="en-US" dirty="0" smtClean="0"/>
              <a:t>Elimination of 19 out of 22 categorical grant programs under the State and Tribal Assistance Grants (STAG) account.</a:t>
            </a:r>
          </a:p>
          <a:p>
            <a:r>
              <a:rPr lang="en-US" dirty="0" smtClean="0"/>
              <a:t>Federal Government Shutdown and Appropriation Process</a:t>
            </a:r>
          </a:p>
          <a:p>
            <a:r>
              <a:rPr lang="en-US" dirty="0"/>
              <a:t>Solid Waste Tonnage Fees Not Impacted by Federal Appropriations</a:t>
            </a:r>
          </a:p>
          <a:p>
            <a:r>
              <a:rPr lang="en-US" dirty="0" smtClean="0"/>
              <a:t>DNR Travel</a:t>
            </a:r>
          </a:p>
          <a:p>
            <a:r>
              <a:rPr lang="en-US" dirty="0" smtClean="0"/>
              <a:t>DNR Hiring</a:t>
            </a:r>
          </a:p>
          <a:p>
            <a:endParaRPr lang="en-US" dirty="0" smtClean="0"/>
          </a:p>
        </p:txBody>
      </p:sp>
    </p:spTree>
    <p:extLst>
      <p:ext uri="{BB962C8B-B14F-4D97-AF65-F5344CB8AC3E}">
        <p14:creationId xmlns:p14="http://schemas.microsoft.com/office/powerpoint/2010/main" val="149064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3" name="Content Placeholder 2"/>
          <p:cNvSpPr>
            <a:spLocks noGrp="1"/>
          </p:cNvSpPr>
          <p:nvPr>
            <p:ph idx="1"/>
          </p:nvPr>
        </p:nvSpPr>
        <p:spPr/>
        <p:txBody>
          <a:bodyPr/>
          <a:lstStyle/>
          <a:p>
            <a:r>
              <a:rPr lang="en-US" dirty="0" smtClean="0"/>
              <a:t>Vacancies</a:t>
            </a:r>
          </a:p>
          <a:p>
            <a:pPr lvl="1"/>
            <a:r>
              <a:rPr lang="en-US" dirty="0" smtClean="0"/>
              <a:t>Environmental Engineer (x2) – Mick Leat and Geoff Spain</a:t>
            </a:r>
          </a:p>
          <a:p>
            <a:pPr lvl="1"/>
            <a:r>
              <a:rPr lang="en-US" dirty="0" smtClean="0"/>
              <a:t>Environmental Specialist Senior – Sue Johnson</a:t>
            </a:r>
          </a:p>
          <a:p>
            <a:pPr lvl="1"/>
            <a:r>
              <a:rPr lang="en-US" dirty="0" smtClean="0"/>
              <a:t>Program Planner 3 – Laurie Rasmus</a:t>
            </a:r>
          </a:p>
          <a:p>
            <a:pPr lvl="1"/>
            <a:r>
              <a:rPr lang="en-US" dirty="0" smtClean="0"/>
              <a:t>GIS Section Supervisor – Kathryne Clarke</a:t>
            </a:r>
          </a:p>
          <a:p>
            <a:pPr lvl="1"/>
            <a:r>
              <a:rPr lang="en-US" dirty="0" smtClean="0"/>
              <a:t>Executive Officer 3 – Tim Hall</a:t>
            </a:r>
          </a:p>
          <a:p>
            <a:pPr lvl="1"/>
            <a:r>
              <a:rPr lang="en-US" dirty="0" smtClean="0"/>
              <a:t>Other LQB, WQB, AQB, and FSCB Vacancies</a:t>
            </a:r>
          </a:p>
          <a:p>
            <a:r>
              <a:rPr lang="en-US" dirty="0" smtClean="0"/>
              <a:t>Interim Assignments</a:t>
            </a:r>
          </a:p>
          <a:p>
            <a:r>
              <a:rPr lang="en-US" dirty="0" smtClean="0"/>
              <a:t>Plans for Filling Positions</a:t>
            </a:r>
            <a:endParaRPr lang="en-US" dirty="0"/>
          </a:p>
        </p:txBody>
      </p:sp>
    </p:spTree>
    <p:extLst>
      <p:ext uri="{BB962C8B-B14F-4D97-AF65-F5344CB8AC3E}">
        <p14:creationId xmlns:p14="http://schemas.microsoft.com/office/powerpoint/2010/main" val="339795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pic>
        <p:nvPicPr>
          <p:cNvPr id="4" name="Picture 3"/>
          <p:cNvPicPr>
            <a:picLocks noChangeAspect="1"/>
          </p:cNvPicPr>
          <p:nvPr/>
        </p:nvPicPr>
        <p:blipFill>
          <a:blip r:embed="rId2"/>
          <a:stretch>
            <a:fillRect/>
          </a:stretch>
        </p:blipFill>
        <p:spPr>
          <a:xfrm>
            <a:off x="989482" y="1387365"/>
            <a:ext cx="8330778" cy="5012479"/>
          </a:xfrm>
          <a:prstGeom prst="rect">
            <a:avLst/>
          </a:prstGeom>
        </p:spPr>
      </p:pic>
    </p:spTree>
    <p:extLst>
      <p:ext uri="{BB962C8B-B14F-4D97-AF65-F5344CB8AC3E}">
        <p14:creationId xmlns:p14="http://schemas.microsoft.com/office/powerpoint/2010/main" val="183528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Rulemaking Update (EO10)</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Hearing Dates/Times</a:t>
            </a:r>
          </a:p>
          <a:p>
            <a:pPr lvl="1"/>
            <a:r>
              <a:rPr lang="en-US" dirty="0" smtClean="0"/>
              <a:t>October 7, 2025 for Solid Waste and Contaminated Sites (via Zoom)</a:t>
            </a:r>
          </a:p>
          <a:p>
            <a:pPr lvl="1"/>
            <a:r>
              <a:rPr lang="en-US" dirty="0" smtClean="0"/>
              <a:t>October 8, 2025 for FABA (via Zoom)</a:t>
            </a:r>
          </a:p>
          <a:p>
            <a:r>
              <a:rPr lang="en-US" dirty="0" smtClean="0"/>
              <a:t>Additional Schedule</a:t>
            </a:r>
          </a:p>
          <a:p>
            <a:pPr lvl="1"/>
            <a:r>
              <a:rPr lang="en-US" dirty="0" smtClean="0"/>
              <a:t>Environmental Protection Commission Fall 2025 (Notice of Intended Action).</a:t>
            </a:r>
          </a:p>
          <a:p>
            <a:pPr lvl="1"/>
            <a:r>
              <a:rPr lang="en-US" dirty="0" smtClean="0"/>
              <a:t>Two (2) Hearings in January 2026.</a:t>
            </a:r>
          </a:p>
          <a:p>
            <a:pPr lvl="1"/>
            <a:r>
              <a:rPr lang="en-US" dirty="0" smtClean="0"/>
              <a:t>Environmental Protection Commission Spring 2026 (Adopted and Filed)</a:t>
            </a:r>
          </a:p>
          <a:p>
            <a:pPr lvl="1"/>
            <a:r>
              <a:rPr lang="en-US" dirty="0" smtClean="0"/>
              <a:t>Effective (~June 2026)</a:t>
            </a:r>
          </a:p>
          <a:p>
            <a:r>
              <a:rPr lang="en-US" dirty="0" smtClean="0"/>
              <a:t>Update of Application Forms, Reporting Forms, Website, Guidance Documents, etc.</a:t>
            </a:r>
          </a:p>
          <a:p>
            <a:r>
              <a:rPr lang="en-US" dirty="0" smtClean="0"/>
              <a:t>LQB Metrics for Success (UST, FABA, and Solid Waste and Contaminated Sites)</a:t>
            </a:r>
          </a:p>
          <a:p>
            <a:pPr lvl="1"/>
            <a:r>
              <a:rPr lang="en-US" dirty="0" smtClean="0"/>
              <a:t>127,000+ Fewer Words</a:t>
            </a:r>
          </a:p>
          <a:p>
            <a:pPr lvl="1"/>
            <a:r>
              <a:rPr lang="en-US" dirty="0" smtClean="0"/>
              <a:t>131 Fewer Rules</a:t>
            </a:r>
          </a:p>
          <a:p>
            <a:pPr lvl="1"/>
            <a:r>
              <a:rPr lang="en-US" dirty="0" smtClean="0"/>
              <a:t>3,000+ Fewer Restrictive Terms</a:t>
            </a:r>
          </a:p>
          <a:p>
            <a:pPr lvl="1"/>
            <a:r>
              <a:rPr lang="en-US" dirty="0" smtClean="0"/>
              <a:t>Equally Protective of Environment and Public Health</a:t>
            </a:r>
          </a:p>
          <a:p>
            <a:pPr lvl="1"/>
            <a:endParaRPr lang="en-US" dirty="0" smtClean="0"/>
          </a:p>
          <a:p>
            <a:endParaRPr lang="en-US" dirty="0"/>
          </a:p>
        </p:txBody>
      </p:sp>
    </p:spTree>
    <p:extLst>
      <p:ext uri="{BB962C8B-B14F-4D97-AF65-F5344CB8AC3E}">
        <p14:creationId xmlns:p14="http://schemas.microsoft.com/office/powerpoint/2010/main" val="45009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Rulemaking Update (EO10) (cont.)</a:t>
            </a:r>
            <a:endParaRPr lang="en-US" dirty="0"/>
          </a:p>
        </p:txBody>
      </p:sp>
      <p:sp>
        <p:nvSpPr>
          <p:cNvPr id="3" name="Content Placeholder 2"/>
          <p:cNvSpPr>
            <a:spLocks noGrp="1"/>
          </p:cNvSpPr>
          <p:nvPr>
            <p:ph idx="1"/>
          </p:nvPr>
        </p:nvSpPr>
        <p:spPr/>
        <p:txBody>
          <a:bodyPr/>
          <a:lstStyle/>
          <a:p>
            <a:r>
              <a:rPr lang="en-US" dirty="0" smtClean="0"/>
              <a:t>Chapter 100: Authority, Definitions, and General Permitting Requirements</a:t>
            </a:r>
          </a:p>
          <a:p>
            <a:pPr lvl="1"/>
            <a:r>
              <a:rPr lang="en-US" dirty="0" smtClean="0"/>
              <a:t>All definitions and other rules that apply to all SW chapters have been moved to this chapter. Other chapters incorporate these rules by reference.</a:t>
            </a:r>
          </a:p>
          <a:p>
            <a:pPr lvl="1"/>
            <a:r>
              <a:rPr lang="en-US" dirty="0" smtClean="0"/>
              <a:t>ERRAP has been streamlined to focus on operations since DNR does not have the authority to regulate health and safety.</a:t>
            </a:r>
          </a:p>
        </p:txBody>
      </p:sp>
    </p:spTree>
    <p:extLst>
      <p:ext uri="{BB962C8B-B14F-4D97-AF65-F5344CB8AC3E}">
        <p14:creationId xmlns:p14="http://schemas.microsoft.com/office/powerpoint/2010/main" val="392745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Rulemaking Update (EO10) (cont.)</a:t>
            </a:r>
            <a:endParaRPr lang="en-US" dirty="0"/>
          </a:p>
        </p:txBody>
      </p:sp>
      <p:sp>
        <p:nvSpPr>
          <p:cNvPr id="3" name="Content Placeholder 2"/>
          <p:cNvSpPr>
            <a:spLocks noGrp="1"/>
          </p:cNvSpPr>
          <p:nvPr>
            <p:ph idx="1"/>
          </p:nvPr>
        </p:nvSpPr>
        <p:spPr/>
        <p:txBody>
          <a:bodyPr/>
          <a:lstStyle/>
          <a:p>
            <a:r>
              <a:rPr lang="en-US" dirty="0" smtClean="0"/>
              <a:t>Chapter 101: Sanitary Disposal Projects</a:t>
            </a:r>
          </a:p>
          <a:p>
            <a:pPr lvl="1"/>
            <a:r>
              <a:rPr lang="en-US" dirty="0" smtClean="0"/>
              <a:t>Division I: Landfill-Specific Requirements</a:t>
            </a:r>
          </a:p>
          <a:p>
            <a:pPr lvl="1"/>
            <a:r>
              <a:rPr lang="en-US" dirty="0" smtClean="0"/>
              <a:t>Division II: Municipal Solid Waste Landfills</a:t>
            </a:r>
          </a:p>
          <a:p>
            <a:pPr lvl="1"/>
            <a:r>
              <a:rPr lang="en-US" dirty="0" smtClean="0"/>
              <a:t>Division III: Industrial Landfills</a:t>
            </a:r>
          </a:p>
          <a:p>
            <a:pPr lvl="1"/>
            <a:r>
              <a:rPr lang="en-US" dirty="0" smtClean="0"/>
              <a:t>Division IV: Coal Combustion Residual Landfills</a:t>
            </a:r>
          </a:p>
          <a:p>
            <a:pPr lvl="1"/>
            <a:r>
              <a:rPr lang="en-US" dirty="0" smtClean="0"/>
              <a:t>Division V: Solid Waste Transfer Stations</a:t>
            </a:r>
          </a:p>
          <a:p>
            <a:pPr lvl="1"/>
            <a:r>
              <a:rPr lang="en-US" dirty="0" smtClean="0"/>
              <a:t>Division VI: Solid Waste Incinerator Operator Certification</a:t>
            </a:r>
          </a:p>
          <a:p>
            <a:pPr lvl="1"/>
            <a:r>
              <a:rPr lang="en-US" dirty="0" smtClean="0"/>
              <a:t>Division VII: Reserved</a:t>
            </a:r>
          </a:p>
          <a:p>
            <a:pPr lvl="1"/>
            <a:r>
              <a:rPr lang="en-US" dirty="0" smtClean="0"/>
              <a:t>Division VIII: Financial Assurance</a:t>
            </a:r>
          </a:p>
          <a:p>
            <a:pPr lvl="1"/>
            <a:r>
              <a:rPr lang="en-US" dirty="0" smtClean="0"/>
              <a:t>FA C/PC Account Requirement for Industrial Landfills.</a:t>
            </a:r>
          </a:p>
        </p:txBody>
      </p:sp>
    </p:spTree>
    <p:extLst>
      <p:ext uri="{BB962C8B-B14F-4D97-AF65-F5344CB8AC3E}">
        <p14:creationId xmlns:p14="http://schemas.microsoft.com/office/powerpoint/2010/main" val="3203584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3718</TotalTime>
  <Words>1720</Words>
  <Application>Microsoft Office PowerPoint</Application>
  <PresentationFormat>Widescreen</PresentationFormat>
  <Paragraphs>141</Paragraphs>
  <Slides>19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Roboto Slab</vt:lpstr>
      <vt:lpstr>Office Theme</vt:lpstr>
      <vt:lpstr>PowerPoint Presentation</vt:lpstr>
      <vt:lpstr>PUBLIC NONDISCRIMINATION</vt:lpstr>
      <vt:lpstr>DNR Update</vt:lpstr>
      <vt:lpstr>Budget</vt:lpstr>
      <vt:lpstr>Staffing</vt:lpstr>
      <vt:lpstr>Staffing</vt:lpstr>
      <vt:lpstr>Rulemaking Update (EO10)</vt:lpstr>
      <vt:lpstr>Rulemaking Update (EO10) (cont.)</vt:lpstr>
      <vt:lpstr>Rulemaking Update (EO10) (cont.)</vt:lpstr>
      <vt:lpstr>Rulemaking Update (EO10) (cont.)</vt:lpstr>
      <vt:lpstr>Rulemaking Update (EO10) (cont.)</vt:lpstr>
      <vt:lpstr>Rulemaking Update (EO10) (cont.)</vt:lpstr>
      <vt:lpstr>Rulemaking Update (EO10) (cont.)</vt:lpstr>
      <vt:lpstr>Rulemaking Update (EO10) (cont.)</vt:lpstr>
      <vt:lpstr>Rulemaking Update (EO10) (cont.)</vt:lpstr>
      <vt:lpstr>Rulemaking Update (EO10) (cont.)</vt:lpstr>
      <vt:lpstr>Programmatic Updates</vt:lpstr>
      <vt:lpstr>Solid Waste Tonnage Fees</vt:lpstr>
      <vt:lpstr>Solid Waste Tonnage Fees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Bainter, Kati [DNR]</dc:creator>
  <cp:lastModifiedBy>Sullivan, Michael [DNR]</cp:lastModifiedBy>
  <cp:revision>24</cp:revision>
  <dcterms:created xsi:type="dcterms:W3CDTF">2024-05-02T14:54:59Z</dcterms:created>
  <dcterms:modified xsi:type="dcterms:W3CDTF">2025-10-01T12:11:29Z</dcterms:modified>
</cp:coreProperties>
</file>